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72" r:id="rId11"/>
    <p:sldId id="264" r:id="rId12"/>
    <p:sldId id="267" r:id="rId13"/>
    <p:sldId id="271" r:id="rId14"/>
    <p:sldId id="265" r:id="rId15"/>
    <p:sldId id="268" r:id="rId16"/>
    <p:sldId id="270" r:id="rId17"/>
    <p:sldId id="269" r:id="rId18"/>
    <p:sldId id="273" r:id="rId19"/>
    <p:sldId id="274" r:id="rId20"/>
    <p:sldId id="277" r:id="rId21"/>
    <p:sldId id="276" r:id="rId22"/>
    <p:sldId id="275" r:id="rId23"/>
    <p:sldId id="279" r:id="rId24"/>
    <p:sldId id="282" r:id="rId25"/>
    <p:sldId id="280" r:id="rId26"/>
    <p:sldId id="283" r:id="rId27"/>
    <p:sldId id="281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Game%20stop%20Bar%20Grap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Hollister%20Bar%20Graph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ac%20Sun%20Bar%20Graph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autoTitleDeleted val="1"/>
    <c:plotArea>
      <c:layout>
        <c:manualLayout>
          <c:layoutTarget val="inner"/>
          <c:xMode val="edge"/>
          <c:yMode val="edge"/>
          <c:x val="0.15487816337772611"/>
          <c:y val="1.1786941224941321E-2"/>
          <c:w val="0.83020579945382811"/>
          <c:h val="0.79869969378827776"/>
        </c:manualLayout>
      </c:layout>
      <c:bar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Males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Buy</c:v>
                </c:pt>
                <c:pt idx="1">
                  <c:v>No Buy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12</c:v>
                </c:pt>
                <c:pt idx="1">
                  <c:v>39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F33CC"/>
            </a:solidFill>
          </c:spPr>
          <c:cat>
            <c:strRef>
              <c:f>Sheet1!$B$1:$C$1</c:f>
              <c:strCache>
                <c:ptCount val="2"/>
                <c:pt idx="0">
                  <c:v>Buy</c:v>
                </c:pt>
                <c:pt idx="1">
                  <c:v>No Buy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9</c:v>
                </c:pt>
                <c:pt idx="1">
                  <c:v>28</c:v>
                </c:pt>
              </c:numCache>
            </c:numRef>
          </c:val>
        </c:ser>
        <c:axId val="50510848"/>
        <c:axId val="50647808"/>
      </c:barChart>
      <c:catAx>
        <c:axId val="50510848"/>
        <c:scaling>
          <c:orientation val="minMax"/>
        </c:scaling>
        <c:axPos val="l"/>
        <c:tickLblPos val="nextTo"/>
        <c:spPr>
          <a:noFill/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</a:ln>
          <a:effectLst/>
        </c:spPr>
        <c:txPr>
          <a:bodyPr/>
          <a:lstStyle/>
          <a:p>
            <a:pPr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647808"/>
        <c:crosses val="autoZero"/>
        <c:auto val="1"/>
        <c:lblAlgn val="ctr"/>
        <c:lblOffset val="100"/>
      </c:catAx>
      <c:valAx>
        <c:axId val="5064780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 dirty="0"/>
                  <a:t>Number of Buyers</a:t>
                </a:r>
              </a:p>
            </c:rich>
          </c:tx>
          <c:layout>
            <c:manualLayout>
              <c:xMode val="edge"/>
              <c:yMode val="edge"/>
              <c:x val="0.35384287612196674"/>
              <c:y val="0.9236237512042786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0510848"/>
        <c:crosses val="autoZero"/>
        <c:crossBetween val="between"/>
      </c:valAx>
    </c:plotArea>
    <c:legend>
      <c:legendPos val="r"/>
      <c:layout/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Males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Buy </c:v>
                </c:pt>
                <c:pt idx="1">
                  <c:v>No-Buy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33</c:v>
                </c:pt>
                <c:pt idx="1">
                  <c:v>51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F33CC"/>
            </a:solidFill>
          </c:spPr>
          <c:cat>
            <c:strRef>
              <c:f>Sheet1!$B$1:$C$1</c:f>
              <c:strCache>
                <c:ptCount val="2"/>
                <c:pt idx="0">
                  <c:v>Buy </c:v>
                </c:pt>
                <c:pt idx="1">
                  <c:v>No-Buy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12</c:v>
                </c:pt>
                <c:pt idx="1">
                  <c:v>27</c:v>
                </c:pt>
              </c:numCache>
            </c:numRef>
          </c:val>
        </c:ser>
        <c:axId val="51015040"/>
        <c:axId val="51174016"/>
      </c:barChart>
      <c:catAx>
        <c:axId val="51015040"/>
        <c:scaling>
          <c:orientation val="minMax"/>
        </c:scaling>
        <c:axPos val="l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1174016"/>
        <c:crosses val="autoZero"/>
        <c:auto val="1"/>
        <c:lblAlgn val="ctr"/>
        <c:lblOffset val="100"/>
      </c:catAx>
      <c:valAx>
        <c:axId val="5117401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dirty="0"/>
                  <a:t>Number Of Buyers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101504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Sheet1!$D$1</c:f>
              <c:strCache>
                <c:ptCount val="1"/>
                <c:pt idx="0">
                  <c:v>GameStop</c:v>
                </c:pt>
              </c:strCache>
            </c:strRef>
          </c:tx>
          <c:spPr>
            <a:solidFill>
              <a:schemeClr val="bg1"/>
            </a:solidFill>
          </c:spPr>
          <c:dPt>
            <c:idx val="0"/>
            <c:spPr>
              <a:solidFill>
                <a:schemeClr val="tx1"/>
              </a:solidFill>
            </c:spPr>
          </c:dPt>
          <c:dPt>
            <c:idx val="1"/>
            <c:spPr>
              <a:solidFill>
                <a:schemeClr val="tx1"/>
              </a:solidFill>
            </c:spPr>
          </c:dPt>
          <c:dPt>
            <c:idx val="2"/>
            <c:spPr>
              <a:solidFill>
                <a:srgbClr val="FF33CC"/>
              </a:solidFill>
            </c:spPr>
          </c:dPt>
          <c:dPt>
            <c:idx val="3"/>
            <c:spPr>
              <a:solidFill>
                <a:srgbClr val="FF33CC"/>
              </a:solidFill>
            </c:spPr>
          </c:dPt>
          <c:cat>
            <c:strRef>
              <c:f>Sheet1!$A$2:$C$5</c:f>
              <c:strCache>
                <c:ptCount val="4"/>
                <c:pt idx="0">
                  <c:v>Males (Buy)</c:v>
                </c:pt>
                <c:pt idx="1">
                  <c:v>Males (Didn't Buy)</c:v>
                </c:pt>
                <c:pt idx="2">
                  <c:v>Females (Buy)</c:v>
                </c:pt>
                <c:pt idx="3">
                  <c:v>Females (Didn’t Buy)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35</c:v>
                </c:pt>
                <c:pt idx="1">
                  <c:v>90</c:v>
                </c:pt>
                <c:pt idx="2">
                  <c:v>21</c:v>
                </c:pt>
                <c:pt idx="3">
                  <c:v>55</c:v>
                </c:pt>
              </c:numCache>
            </c:numRef>
          </c:val>
        </c:ser>
        <c:axId val="50636288"/>
        <c:axId val="50637824"/>
      </c:barChart>
      <c:catAx>
        <c:axId val="50636288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en-US"/>
          </a:p>
        </c:txPr>
        <c:crossAx val="50637824"/>
        <c:crosses val="autoZero"/>
        <c:auto val="1"/>
        <c:lblAlgn val="ctr"/>
        <c:lblOffset val="100"/>
      </c:catAx>
      <c:valAx>
        <c:axId val="50637824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bg1"/>
                </a:solidFill>
              </a:defRPr>
            </a:pPr>
            <a:endParaRPr lang="en-US"/>
          </a:p>
        </c:txPr>
        <c:crossAx val="50636288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autoTitleDeleted val="1"/>
    <c:plotArea>
      <c:layout>
        <c:manualLayout>
          <c:layoutTarget val="inner"/>
          <c:xMode val="edge"/>
          <c:yMode val="edge"/>
          <c:x val="0.1670754775891817"/>
          <c:y val="7.1763784656334331E-2"/>
          <c:w val="0.80495576941771152"/>
          <c:h val="0.79869969378827776"/>
        </c:manualLayout>
      </c:layout>
      <c:bar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Males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Buy</c:v>
                </c:pt>
                <c:pt idx="1">
                  <c:v>No Buy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16</c:v>
                </c:pt>
                <c:pt idx="1">
                  <c:v>28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F33CC"/>
            </a:solidFill>
          </c:spPr>
          <c:cat>
            <c:strRef>
              <c:f>Sheet1!$B$1:$C$1</c:f>
              <c:strCache>
                <c:ptCount val="2"/>
                <c:pt idx="0">
                  <c:v>Buy</c:v>
                </c:pt>
                <c:pt idx="1">
                  <c:v>No Buy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35</c:v>
                </c:pt>
                <c:pt idx="1">
                  <c:v>59</c:v>
                </c:pt>
              </c:numCache>
            </c:numRef>
          </c:val>
        </c:ser>
        <c:axId val="51184384"/>
        <c:axId val="51185920"/>
      </c:barChart>
      <c:catAx>
        <c:axId val="51184384"/>
        <c:scaling>
          <c:orientation val="minMax"/>
        </c:scaling>
        <c:axPos val="l"/>
        <c:tickLblPos val="nextTo"/>
        <c:spPr>
          <a:noFill/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</a:ln>
          <a:effectLst/>
        </c:spPr>
        <c:txPr>
          <a:bodyPr/>
          <a:lstStyle/>
          <a:p>
            <a:pPr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185920"/>
        <c:crosses val="autoZero"/>
        <c:auto val="1"/>
        <c:lblAlgn val="ctr"/>
        <c:lblOffset val="100"/>
      </c:catAx>
      <c:valAx>
        <c:axId val="51185920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 dirty="0"/>
                  <a:t>Number of Buyers</a:t>
                </a:r>
              </a:p>
            </c:rich>
          </c:tx>
          <c:layout>
            <c:manualLayout>
              <c:xMode val="edge"/>
              <c:yMode val="edge"/>
              <c:x val="0.43331161781623145"/>
              <c:y val="0.94207813310844168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118438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Males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Buy </c:v>
                </c:pt>
                <c:pt idx="1">
                  <c:v>No-Buy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17</c:v>
                </c:pt>
                <c:pt idx="1">
                  <c:v>39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F33CC"/>
            </a:solidFill>
          </c:spPr>
          <c:cat>
            <c:strRef>
              <c:f>Sheet1!$B$1:$C$1</c:f>
              <c:strCache>
                <c:ptCount val="2"/>
                <c:pt idx="0">
                  <c:v>Buy </c:v>
                </c:pt>
                <c:pt idx="1">
                  <c:v>No-Buy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38</c:v>
                </c:pt>
                <c:pt idx="1">
                  <c:v>114</c:v>
                </c:pt>
              </c:numCache>
            </c:numRef>
          </c:val>
        </c:ser>
        <c:axId val="51391104"/>
        <c:axId val="51392896"/>
      </c:barChart>
      <c:catAx>
        <c:axId val="51391104"/>
        <c:scaling>
          <c:orientation val="minMax"/>
        </c:scaling>
        <c:axPos val="l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1392896"/>
        <c:crosses val="autoZero"/>
        <c:auto val="1"/>
        <c:lblAlgn val="ctr"/>
        <c:lblOffset val="100"/>
      </c:catAx>
      <c:valAx>
        <c:axId val="5139289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dirty="0"/>
                  <a:t>Number Of Buyers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13911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6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Hollister</c:v>
                </c:pt>
              </c:strCache>
            </c:strRef>
          </c:tx>
          <c:spPr>
            <a:solidFill>
              <a:srgbClr val="FF33CC"/>
            </a:solidFill>
          </c:spPr>
          <c:dPt>
            <c:idx val="0"/>
            <c:spPr>
              <a:solidFill>
                <a:schemeClr val="tx1"/>
              </a:solidFill>
            </c:spPr>
          </c:dPt>
          <c:dPt>
            <c:idx val="1"/>
            <c:spPr>
              <a:solidFill>
                <a:schemeClr val="tx1"/>
              </a:solidFill>
            </c:spPr>
          </c:dPt>
          <c:cat>
            <c:strRef>
              <c:f>Sheet1!$A$2:$A$5</c:f>
              <c:strCache>
                <c:ptCount val="4"/>
                <c:pt idx="0">
                  <c:v>Males (Buy)</c:v>
                </c:pt>
                <c:pt idx="1">
                  <c:v>Males (Didn't Buy)</c:v>
                </c:pt>
                <c:pt idx="2">
                  <c:v>Females (Buy)</c:v>
                </c:pt>
                <c:pt idx="3">
                  <c:v>Females (Didn’t Buy)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33</c:v>
                </c:pt>
                <c:pt idx="1">
                  <c:v>67</c:v>
                </c:pt>
                <c:pt idx="2">
                  <c:v>71</c:v>
                </c:pt>
                <c:pt idx="3">
                  <c:v>173</c:v>
                </c:pt>
              </c:numCache>
            </c:numRef>
          </c:val>
        </c:ser>
        <c:axId val="51315072"/>
        <c:axId val="51316608"/>
      </c:barChart>
      <c:catAx>
        <c:axId val="51315072"/>
        <c:scaling>
          <c:orientation val="minMax"/>
        </c:scaling>
        <c:axPos val="l"/>
        <c:tickLblPos val="nextTo"/>
        <c:txPr>
          <a:bodyPr/>
          <a:lstStyle/>
          <a:p>
            <a:pPr>
              <a:defRPr>
                <a:solidFill>
                  <a:srgbClr val="FF33CC"/>
                </a:solidFill>
              </a:defRPr>
            </a:pPr>
            <a:endParaRPr lang="en-US"/>
          </a:p>
        </c:txPr>
        <c:crossAx val="51316608"/>
        <c:crosses val="autoZero"/>
        <c:auto val="1"/>
        <c:lblAlgn val="ctr"/>
        <c:lblOffset val="100"/>
      </c:catAx>
      <c:valAx>
        <c:axId val="51316608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rgbClr val="FF33CC"/>
                </a:solidFill>
              </a:defRPr>
            </a:pPr>
            <a:endParaRPr lang="en-US"/>
          </a:p>
        </c:txPr>
        <c:crossAx val="513150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autoTitleDeleted val="1"/>
    <c:plotArea>
      <c:layout>
        <c:manualLayout>
          <c:layoutTarget val="inner"/>
          <c:xMode val="edge"/>
          <c:yMode val="edge"/>
          <c:x val="0.15487816337772609"/>
          <c:y val="1.1786941224941319E-2"/>
          <c:w val="0.80495576941771152"/>
          <c:h val="0.79869969378827765"/>
        </c:manualLayout>
      </c:layout>
      <c:bar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Males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Buy</c:v>
                </c:pt>
                <c:pt idx="1">
                  <c:v>No Buy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</c:v>
                </c:pt>
                <c:pt idx="1">
                  <c:v>41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FF33CC"/>
            </a:solidFill>
          </c:spPr>
          <c:cat>
            <c:strRef>
              <c:f>Sheet1!$B$1:$C$1</c:f>
              <c:strCache>
                <c:ptCount val="2"/>
                <c:pt idx="0">
                  <c:v>Buy</c:v>
                </c:pt>
                <c:pt idx="1">
                  <c:v>No Buy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32</c:v>
                </c:pt>
                <c:pt idx="1">
                  <c:v>37</c:v>
                </c:pt>
              </c:numCache>
            </c:numRef>
          </c:val>
        </c:ser>
        <c:axId val="51349760"/>
        <c:axId val="51367936"/>
      </c:barChart>
      <c:catAx>
        <c:axId val="51349760"/>
        <c:scaling>
          <c:orientation val="minMax"/>
        </c:scaling>
        <c:axPos val="l"/>
        <c:tickLblPos val="nextTo"/>
        <c:spPr>
          <a:noFill/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</a:ln>
          <a:effectLst/>
        </c:spPr>
        <c:txPr>
          <a:bodyPr/>
          <a:lstStyle/>
          <a:p>
            <a:pPr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367936"/>
        <c:crosses val="autoZero"/>
        <c:auto val="1"/>
        <c:lblAlgn val="ctr"/>
        <c:lblOffset val="100"/>
      </c:catAx>
      <c:valAx>
        <c:axId val="5136793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 dirty="0"/>
                  <a:t>Number of Buyers</a:t>
                </a:r>
              </a:p>
            </c:rich>
          </c:tx>
          <c:layout>
            <c:manualLayout>
              <c:xMode val="edge"/>
              <c:yMode val="edge"/>
              <c:x val="0.42636722710916414"/>
              <c:y val="0.9236237512042786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134976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Males</c:v>
                </c:pt>
              </c:strCache>
            </c:strRef>
          </c:tx>
          <c:cat>
            <c:strRef>
              <c:f>Sheet1!$B$1:$C$1</c:f>
              <c:strCache>
                <c:ptCount val="2"/>
                <c:pt idx="0">
                  <c:v>Buy </c:v>
                </c:pt>
                <c:pt idx="1">
                  <c:v>No-Buy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23</c:v>
                </c:pt>
                <c:pt idx="1">
                  <c:v>87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Females</c:v>
                </c:pt>
              </c:strCache>
            </c:strRef>
          </c:tx>
          <c:dPt>
            <c:idx val="0"/>
            <c:spPr>
              <a:solidFill>
                <a:srgbClr val="FF33CC"/>
              </a:solidFill>
            </c:spPr>
          </c:dPt>
          <c:dPt>
            <c:idx val="1"/>
            <c:spPr>
              <a:solidFill>
                <a:srgbClr val="FF33CC"/>
              </a:solidFill>
            </c:spPr>
          </c:dPt>
          <c:cat>
            <c:strRef>
              <c:f>Sheet1!$B$1:$C$1</c:f>
              <c:strCache>
                <c:ptCount val="2"/>
                <c:pt idx="0">
                  <c:v>Buy </c:v>
                </c:pt>
                <c:pt idx="1">
                  <c:v>No-Buy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29</c:v>
                </c:pt>
                <c:pt idx="1">
                  <c:v>84</c:v>
                </c:pt>
              </c:numCache>
            </c:numRef>
          </c:val>
        </c:ser>
        <c:axId val="51541120"/>
        <c:axId val="51542656"/>
      </c:barChart>
      <c:catAx>
        <c:axId val="51541120"/>
        <c:scaling>
          <c:orientation val="minMax"/>
        </c:scaling>
        <c:axPos val="l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1542656"/>
        <c:crosses val="autoZero"/>
        <c:auto val="1"/>
        <c:lblAlgn val="ctr"/>
        <c:lblOffset val="100"/>
      </c:catAx>
      <c:valAx>
        <c:axId val="5154265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 dirty="0"/>
                  <a:t>Number of Buyers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154112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Sheet1!$C$1</c:f>
              <c:strCache>
                <c:ptCount val="1"/>
                <c:pt idx="0">
                  <c:v>PacSun</c:v>
                </c:pt>
              </c:strCache>
            </c:strRef>
          </c:tx>
          <c:spPr>
            <a:solidFill>
              <a:srgbClr val="FF33CC"/>
            </a:solidFill>
          </c:spPr>
          <c:dPt>
            <c:idx val="0"/>
            <c:spPr>
              <a:solidFill>
                <a:schemeClr val="tx1"/>
              </a:solidFill>
            </c:spPr>
          </c:dPt>
          <c:dPt>
            <c:idx val="1"/>
            <c:spPr>
              <a:solidFill>
                <a:schemeClr val="tx1"/>
              </a:solidFill>
            </c:spPr>
          </c:dPt>
          <c:cat>
            <c:strRef>
              <c:f>Sheet1!$A$2:$B$5</c:f>
              <c:strCache>
                <c:ptCount val="4"/>
                <c:pt idx="0">
                  <c:v>Males (Buy)</c:v>
                </c:pt>
                <c:pt idx="1">
                  <c:v>Males (Didn't Buy)</c:v>
                </c:pt>
                <c:pt idx="2">
                  <c:v>Females (Buy)</c:v>
                </c:pt>
                <c:pt idx="3">
                  <c:v>Females (Didn’t Buy)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</c:v>
                </c:pt>
                <c:pt idx="1">
                  <c:v>128</c:v>
                </c:pt>
                <c:pt idx="2">
                  <c:v>61</c:v>
                </c:pt>
                <c:pt idx="3">
                  <c:v>121</c:v>
                </c:pt>
              </c:numCache>
            </c:numRef>
          </c:val>
        </c:ser>
        <c:axId val="51561984"/>
        <c:axId val="51563520"/>
      </c:barChart>
      <c:catAx>
        <c:axId val="51561984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>
                <a:solidFill>
                  <a:srgbClr val="FF0000"/>
                </a:solidFill>
              </a:defRPr>
            </a:pPr>
            <a:endParaRPr lang="en-US"/>
          </a:p>
        </c:txPr>
        <c:crossAx val="51563520"/>
        <c:crosses val="autoZero"/>
        <c:auto val="1"/>
        <c:lblAlgn val="ctr"/>
        <c:lblOffset val="100"/>
      </c:catAx>
      <c:valAx>
        <c:axId val="51563520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rgbClr val="FF0000"/>
                </a:solidFill>
              </a:defRPr>
            </a:pPr>
            <a:endParaRPr lang="en-US"/>
          </a:p>
        </c:txPr>
        <c:crossAx val="51561984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0.60833</cdr:x>
      <cdr:y>0.11419</cdr:y>
    </cdr:from>
    <cdr:to>
      <cdr:x>0.66675</cdr:x>
      <cdr:y>0.19804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5562600" y="628651"/>
          <a:ext cx="534121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2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28</a:t>
          </a:r>
          <a:endParaRPr lang="en-US" sz="2400" b="1" cap="none" spc="150" dirty="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0.80833</cdr:x>
      <cdr:y>0.22491</cdr:y>
    </cdr:from>
    <cdr:to>
      <cdr:x>0.86675</cdr:x>
      <cdr:y>0.30877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7391400" y="1238251"/>
          <a:ext cx="534122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2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39</a:t>
          </a:r>
          <a:endParaRPr lang="en-US" sz="2400" b="1" cap="none" spc="150" dirty="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0.275</cdr:x>
      <cdr:y>0.51557</cdr:y>
    </cdr:from>
    <cdr:to>
      <cdr:x>0.3143</cdr:x>
      <cdr:y>0.59943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2514600" y="2838451"/>
          <a:ext cx="359394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2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9</a:t>
          </a:r>
          <a:endParaRPr lang="en-US" sz="2400" b="1" cap="none" spc="150" dirty="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0.31545</cdr:x>
      <cdr:y>0.6263</cdr:y>
    </cdr:from>
    <cdr:to>
      <cdr:x>0.37386</cdr:x>
      <cdr:y>0.71015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2884436" y="3448051"/>
          <a:ext cx="534122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  <a:scene3d>
            <a:camera prst="orthographicFront"/>
            <a:lightRig rig="soft" dir="t">
              <a:rot lat="0" lon="0" rev="10800000"/>
            </a:lightRig>
          </a:scene3d>
          <a:sp3d>
            <a:bevelT w="27940" h="12700"/>
            <a:contourClr>
              <a:srgbClr val="DDDDDD"/>
            </a:contourClr>
          </a:sp3d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2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rPr>
            <a:t>12</a:t>
          </a:r>
          <a:endParaRPr lang="en-US" sz="2400" b="1" cap="none" spc="150" dirty="0">
            <a:ln w="11430"/>
            <a:solidFill>
              <a:srgbClr val="F8F8F8"/>
            </a:solidFill>
            <a:effectLst>
              <a:outerShdw blurRad="25400" algn="tl" rotWithShape="0">
                <a:srgbClr val="000000">
                  <a:alpha val="43000"/>
                </a:srgbClr>
              </a:outerShdw>
            </a:effectLst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34084-0C41-48A0-A2EE-5E82FD2A47E8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7E1136-CEF7-4E4D-98C4-3E2C2FB5A2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EA009-F3CA-4AFA-BCFE-78F588DA43F9}" type="datetimeFigureOut">
              <a:rPr lang="en-US" smtClean="0"/>
              <a:pPr/>
              <a:t>6/9/2010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0F78C-F43B-4FD9-A245-53EA527E95C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" y="0"/>
            <a:ext cx="739818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MALL TRENDS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http://www.malls-info.com/malls/montgomery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858262"/>
            <a:ext cx="4114800" cy="3694938"/>
          </a:xfrm>
          <a:prstGeom prst="rect">
            <a:avLst/>
          </a:prstGeom>
          <a:noFill/>
        </p:spPr>
      </p:pic>
      <p:pic>
        <p:nvPicPr>
          <p:cNvPr id="1028" name="Picture 4" descr="http://www.visitingdc.com/images/tysons-corner-mall-add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858126"/>
            <a:ext cx="4166061" cy="369507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52600" y="16764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 Cameron Lance, Denny Burns, and Dominic Raguz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0" y="914400"/>
          <a:ext cx="89154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CONCLUSION - GameStop</a:t>
            </a:r>
            <a:endParaRPr lang="en-US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49868" y="-228600"/>
            <a:ext cx="8601650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MONTGOMERY MALL -  </a:t>
            </a:r>
            <a:b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HOLLISTER</a:t>
            </a:r>
            <a:endParaRPr lang="en-US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0" y="1143000"/>
          <a:ext cx="9143999" cy="5505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/>
          <p:cNvSpPr/>
          <p:nvPr/>
        </p:nvSpPr>
        <p:spPr>
          <a:xfrm>
            <a:off x="7238999" y="21336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59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61679" y="2743200"/>
            <a:ext cx="5341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28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723678" y="42672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35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42478" y="48768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16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74724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WILLOW GROVE MALL-</a:t>
            </a:r>
          </a:p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HOLLISTER</a:t>
            </a:r>
            <a:endParaRPr lang="en-US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0" y="1905000"/>
          <a:ext cx="9144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7139752" y="2362200"/>
            <a:ext cx="70884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114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19400" y="28956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39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45720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17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43200" y="4110335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38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CONCLUSION - HOLLISTER</a:t>
            </a:r>
            <a:endParaRPr lang="en-US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0" y="762000"/>
          <a:ext cx="91440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49868" y="-228600"/>
            <a:ext cx="8601650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MONTGOMERY MALL -  </a:t>
            </a:r>
            <a:b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PACSUN</a:t>
            </a:r>
            <a:endParaRPr lang="en-US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3" name="Chart 2"/>
          <p:cNvGraphicFramePr/>
          <p:nvPr/>
        </p:nvGraphicFramePr>
        <p:xfrm>
          <a:off x="0" y="1752601"/>
          <a:ext cx="91440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6400800" y="22860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37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33478" y="28956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41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38800" y="4343400"/>
            <a:ext cx="5341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32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7479" y="4953000"/>
            <a:ext cx="5341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25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WILLOW GROVE MALL-</a:t>
            </a:r>
          </a:p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PACSUN</a:t>
            </a:r>
            <a:endParaRPr lang="en-US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0" y="2209800"/>
          <a:ext cx="91440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6704878" y="3272135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87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09078" y="49530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23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90800" y="44958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24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77000" y="27432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84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/>
        </p:nvGraphicFramePr>
        <p:xfrm>
          <a:off x="0" y="914400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CONCLUSION – Pac Sun</a:t>
            </a:r>
            <a:endParaRPr lang="en-US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533400" y="0"/>
            <a:ext cx="10515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Chi-Square Test of Association – </a:t>
            </a:r>
          </a:p>
          <a:p>
            <a:pPr algn="ctr"/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Pac Sun</a:t>
            </a:r>
            <a:b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425476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ASSUMPTIONS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1. 2 SRS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2. All expected counts </a:t>
            </a:r>
            <a:r>
              <a:rPr lang="en-US" sz="2400" u="sng" dirty="0" smtClean="0"/>
              <a:t>&gt;</a:t>
            </a:r>
            <a:r>
              <a:rPr lang="en-US" sz="2400" dirty="0" smtClean="0"/>
              <a:t> 5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1448812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CHECKS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1. Was not an SRS, we counted everyone; but we did the test anyways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2. </a:t>
            </a:r>
            <a:endParaRPr lang="en-US" sz="2400" u="sn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724400" y="3810000"/>
            <a:ext cx="457200" cy="381000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5080179" y="3482125"/>
            <a:ext cx="762000" cy="685800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200" y="4038600"/>
            <a:ext cx="891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HYPOTHESES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HO: There is NO association between the gender of someone who buys a product at Pac Sun (independent of one another)</a:t>
            </a:r>
          </a:p>
          <a:p>
            <a:endParaRPr lang="en-US" sz="2400" dirty="0" smtClean="0"/>
          </a:p>
          <a:p>
            <a:r>
              <a:rPr lang="en-US" sz="2400" dirty="0" smtClean="0"/>
              <a:t>HA: There IS AN association between the gender of someone who buys a product at Pac Sun</a:t>
            </a:r>
            <a:endParaRPr lang="en-US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66800"/>
            <a:ext cx="838200" cy="121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9600" baseline="30000" dirty="0" smtClean="0">
                <a:latin typeface="Curlz MT" pitchFamily="82" charset="0"/>
              </a:rPr>
              <a:t>∑</a:t>
            </a:r>
            <a:endParaRPr lang="en-US" sz="9600" u="sng" dirty="0">
              <a:latin typeface="Curlz MT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533400" y="0"/>
            <a:ext cx="1051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Chi-Square Test of Association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371600"/>
            <a:ext cx="8534400" cy="5715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2 =       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(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observed – expected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</a:t>
            </a:r>
            <a:b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                      </a:t>
            </a:r>
            <a:r>
              <a:rPr lang="en-US" sz="3200" dirty="0" smtClean="0">
                <a:latin typeface="+mj-lt"/>
              </a:rPr>
              <a:t>expected</a:t>
            </a:r>
            <a:r>
              <a:rPr lang="en-US" sz="3200" dirty="0" smtClean="0">
                <a:latin typeface="Curlz MT" pitchFamily="82" charset="0"/>
              </a:rPr>
              <a:t/>
            </a:r>
            <a:br>
              <a:rPr lang="en-US" sz="3200" dirty="0" smtClean="0">
                <a:latin typeface="Curlz MT" pitchFamily="82" charset="0"/>
              </a:rPr>
            </a:br>
            <a:r>
              <a:rPr lang="en-US" sz="3200" dirty="0" smtClean="0">
                <a:latin typeface="Curlz MT" pitchFamily="82" charset="0"/>
              </a:rPr>
              <a:t/>
            </a:r>
            <a:br>
              <a:rPr lang="en-US" sz="3200" dirty="0" smtClean="0">
                <a:latin typeface="Curlz MT" pitchFamily="82" charset="0"/>
              </a:rPr>
            </a:br>
            <a:r>
              <a:rPr lang="en-US" sz="3200" dirty="0" smtClean="0">
                <a:latin typeface="Curlz MT" pitchFamily="82" charset="0"/>
              </a:rPr>
              <a:t>X</a:t>
            </a:r>
            <a:r>
              <a:rPr lang="en-US" sz="3200" baseline="30000" dirty="0" smtClean="0">
                <a:latin typeface="Curlz MT" pitchFamily="82" charset="0"/>
              </a:rPr>
              <a:t>2 =          </a:t>
            </a:r>
            <a:r>
              <a:rPr lang="en-US" sz="3200" dirty="0" smtClean="0">
                <a:latin typeface="+mj-lt"/>
              </a:rPr>
              <a:t>(</a:t>
            </a:r>
            <a:r>
              <a:rPr lang="en-US" sz="3200" u="sng" dirty="0" smtClean="0">
                <a:latin typeface="+mj-lt"/>
              </a:rPr>
              <a:t>48 – 53.587</a:t>
            </a:r>
            <a:r>
              <a:rPr lang="en-US" sz="3200" dirty="0" smtClean="0">
                <a:latin typeface="+mj-lt"/>
              </a:rPr>
              <a:t>)</a:t>
            </a:r>
            <a:r>
              <a:rPr lang="en-US" sz="3200" baseline="30000" dirty="0" smtClean="0">
                <a:latin typeface="+mj-lt"/>
              </a:rPr>
              <a:t>2  </a:t>
            </a:r>
            <a:br>
              <a:rPr lang="en-US" sz="3200" baseline="30000" dirty="0" smtClean="0">
                <a:latin typeface="+mj-lt"/>
              </a:rPr>
            </a:br>
            <a:r>
              <a:rPr lang="en-US" sz="3200" baseline="30000" dirty="0" smtClean="0">
                <a:latin typeface="+mj-lt"/>
              </a:rPr>
              <a:t>                                  </a:t>
            </a:r>
            <a:r>
              <a:rPr lang="en-US" sz="3200" dirty="0" smtClean="0">
                <a:latin typeface="+mj-lt"/>
              </a:rPr>
              <a:t>53.87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 smtClean="0">
                <a:latin typeface="Curlz MT" pitchFamily="82" charset="0"/>
              </a:rPr>
              <a:t>X</a:t>
            </a:r>
            <a:r>
              <a:rPr lang="en-US" sz="3200" baseline="30000" dirty="0" smtClean="0">
                <a:latin typeface="Curlz MT" pitchFamily="82" charset="0"/>
              </a:rPr>
              <a:t>2 </a:t>
            </a:r>
            <a:r>
              <a:rPr lang="en-US" sz="3200" dirty="0" smtClean="0">
                <a:latin typeface="+mj-lt"/>
              </a:rPr>
              <a:t>= 1.647</a:t>
            </a:r>
            <a:br>
              <a:rPr lang="en-US" sz="3200" dirty="0" smtClean="0">
                <a:latin typeface="+mj-lt"/>
              </a:rPr>
            </a:br>
            <a:r>
              <a:rPr lang="en-US" sz="3200" dirty="0" smtClean="0">
                <a:latin typeface="+mj-lt"/>
              </a:rPr>
              <a:t>P(</a:t>
            </a:r>
            <a:r>
              <a:rPr lang="en-US" sz="3200" dirty="0" smtClean="0">
                <a:latin typeface="Curlz MT" pitchFamily="82" charset="0"/>
              </a:rPr>
              <a:t>X</a:t>
            </a:r>
            <a:r>
              <a:rPr lang="en-US" sz="3200" baseline="30000" dirty="0" smtClean="0">
                <a:latin typeface="Curlz MT" pitchFamily="82" charset="0"/>
              </a:rPr>
              <a:t>2 </a:t>
            </a:r>
            <a:r>
              <a:rPr lang="en-US" sz="3200" dirty="0" smtClean="0">
                <a:latin typeface="Calibri" pitchFamily="34" charset="0"/>
              </a:rPr>
              <a:t>&gt; 1.647    df = 1) = .1993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 smtClean="0">
                <a:latin typeface="Calibri" pitchFamily="34" charset="0"/>
              </a:rPr>
              <a:t>    </a:t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200" b="1" u="sng" dirty="0" smtClean="0">
                <a:latin typeface="Calibri" pitchFamily="34" charset="0"/>
              </a:rPr>
              <a:t>CONCLUSION</a:t>
            </a:r>
            <a:r>
              <a:rPr lang="en-US" sz="3200" dirty="0" smtClean="0">
                <a:latin typeface="Calibri" pitchFamily="34" charset="0"/>
              </a:rPr>
              <a:t/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000" dirty="0" smtClean="0">
                <a:latin typeface="Calibri" pitchFamily="34" charset="0"/>
              </a:rPr>
              <a:t>We fail to reject Ho because a p-value of .1993 &gt; </a:t>
            </a:r>
            <a:r>
              <a:rPr lang="el-GR" sz="3000" dirty="0" smtClean="0">
                <a:latin typeface="Calibri" pitchFamily="34" charset="0"/>
              </a:rPr>
              <a:t>α</a:t>
            </a:r>
            <a:r>
              <a:rPr lang="en-US" sz="3000" dirty="0" smtClean="0">
                <a:latin typeface="Calibri" pitchFamily="34" charset="0"/>
              </a:rPr>
              <a:t> = .05. We have sufficient evidence that there is no association between the gender of someone who buys a product at Pac Sun.</a:t>
            </a:r>
          </a:p>
          <a:p>
            <a:pPr marL="342900" indent="-342900">
              <a:spcBef>
                <a:spcPct val="20000"/>
              </a:spcBef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>
              <a:latin typeface="Curlz MT" pitchFamily="8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95400" y="2209800"/>
            <a:ext cx="8382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9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∑</a:t>
            </a:r>
            <a:endParaRPr kumimoji="0" lang="en-US" sz="9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2430959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+</a:t>
            </a:r>
            <a:endParaRPr lang="en-US" sz="4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724400" y="2332037"/>
            <a:ext cx="3200400" cy="2316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3200" u="sng" dirty="0" smtClean="0">
                <a:latin typeface="+mj-lt"/>
              </a:rPr>
              <a:t>(128-122.41)</a:t>
            </a:r>
            <a:r>
              <a:rPr lang="en-US" sz="3200" u="sng" baseline="30000" dirty="0" smtClean="0"/>
              <a:t> </a:t>
            </a:r>
            <a:r>
              <a:rPr lang="en-US" sz="3200" baseline="30000" dirty="0" smtClean="0"/>
              <a:t>2</a:t>
            </a:r>
            <a:br>
              <a:rPr lang="en-US" sz="3200" baseline="30000" dirty="0" smtClean="0"/>
            </a:br>
            <a:r>
              <a:rPr lang="en-US" sz="3200" baseline="30000" dirty="0" smtClean="0"/>
              <a:t>    </a:t>
            </a:r>
            <a:r>
              <a:rPr lang="en-US" sz="3200" dirty="0" smtClean="0"/>
              <a:t>122.41</a:t>
            </a:r>
            <a:endParaRPr lang="en-US" sz="3200" dirty="0" smtClean="0"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>
              <a:latin typeface="Curlz MT" pitchFamily="8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934200" y="2514600"/>
            <a:ext cx="8382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9600" baseline="30000" dirty="0" smtClean="0">
                <a:latin typeface="Curlz MT" pitchFamily="82" charset="0"/>
              </a:rPr>
              <a:t>…</a:t>
            </a:r>
            <a:endParaRPr kumimoji="0" lang="en-US" sz="9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2552700" y="3848100"/>
            <a:ext cx="533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533400" y="0"/>
            <a:ext cx="10515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Chi-Square Test of Association –</a:t>
            </a:r>
            <a:b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Hollister</a:t>
            </a:r>
            <a:b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425476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ASSUMPTIONS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1. 2 SRS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2. All expected counts </a:t>
            </a:r>
            <a:r>
              <a:rPr lang="en-US" sz="2400" u="sng" dirty="0" smtClean="0"/>
              <a:t>&gt;</a:t>
            </a:r>
            <a:r>
              <a:rPr lang="en-US" sz="2400" dirty="0" smtClean="0"/>
              <a:t> 5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1448812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CHECKS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1. Was not an SRS, we counted everyone; but we did the test anyways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2. </a:t>
            </a:r>
            <a:endParaRPr lang="en-US" sz="2400" u="sn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724400" y="3810000"/>
            <a:ext cx="457200" cy="381000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5080179" y="3482125"/>
            <a:ext cx="762000" cy="685800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200" y="4038600"/>
            <a:ext cx="891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HYPOTHESES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HO: There is NO association between the gender of someone who buys a product at Hollister (independent of one another)</a:t>
            </a:r>
          </a:p>
          <a:p>
            <a:endParaRPr lang="en-US" sz="2400" dirty="0" smtClean="0"/>
          </a:p>
          <a:p>
            <a:r>
              <a:rPr lang="en-US" sz="2400" dirty="0" smtClean="0"/>
              <a:t>HA: There IS AN association between the gender of someone who buys a product at Hollister</a:t>
            </a:r>
            <a:endParaRPr lang="en-US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will observe people going into three different stores</a:t>
            </a:r>
            <a:endParaRPr lang="en-US" dirty="0"/>
          </a:p>
          <a:p>
            <a:pPr lvl="1"/>
            <a:r>
              <a:rPr lang="en-US" dirty="0" smtClean="0"/>
              <a:t>Pac sun</a:t>
            </a:r>
          </a:p>
          <a:p>
            <a:pPr lvl="1"/>
            <a:r>
              <a:rPr lang="en-US" dirty="0" smtClean="0"/>
              <a:t>Hollister</a:t>
            </a:r>
          </a:p>
          <a:p>
            <a:pPr lvl="1"/>
            <a:r>
              <a:rPr lang="en-US" dirty="0" smtClean="0"/>
              <a:t>GameStop</a:t>
            </a:r>
          </a:p>
          <a:p>
            <a:r>
              <a:rPr lang="en-US" dirty="0" smtClean="0"/>
              <a:t>We will go to two different malls at two different times</a:t>
            </a:r>
          </a:p>
          <a:p>
            <a:pPr lvl="1"/>
            <a:r>
              <a:rPr lang="en-US" dirty="0" smtClean="0"/>
              <a:t>Montgomery Mall</a:t>
            </a:r>
          </a:p>
          <a:p>
            <a:pPr lvl="1"/>
            <a:r>
              <a:rPr lang="en-US" dirty="0" smtClean="0"/>
              <a:t>Willow Grove Mall</a:t>
            </a:r>
          </a:p>
        </p:txBody>
      </p:sp>
      <p:sp>
        <p:nvSpPr>
          <p:cNvPr id="5" name="Rectangle 4"/>
          <p:cNvSpPr/>
          <p:nvPr/>
        </p:nvSpPr>
        <p:spPr>
          <a:xfrm>
            <a:off x="2770217" y="0"/>
            <a:ext cx="322934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TOPIC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66800"/>
            <a:ext cx="838200" cy="121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9600" baseline="30000" dirty="0" smtClean="0">
                <a:latin typeface="Curlz MT" pitchFamily="82" charset="0"/>
              </a:rPr>
              <a:t>∑</a:t>
            </a:r>
            <a:endParaRPr lang="en-US" sz="9600" u="sng" dirty="0">
              <a:latin typeface="Curlz MT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533400" y="0"/>
            <a:ext cx="1051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Chi-Square Test of Association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371600"/>
            <a:ext cx="8534400" cy="5715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2 =       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(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observed – expected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</a:t>
            </a:r>
            <a:b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                      </a:t>
            </a:r>
            <a:r>
              <a:rPr lang="en-US" sz="3200" dirty="0" smtClean="0">
                <a:latin typeface="+mj-lt"/>
              </a:rPr>
              <a:t>expected</a:t>
            </a:r>
            <a:r>
              <a:rPr lang="en-US" sz="3200" dirty="0" smtClean="0">
                <a:latin typeface="Curlz MT" pitchFamily="82" charset="0"/>
              </a:rPr>
              <a:t/>
            </a:r>
            <a:br>
              <a:rPr lang="en-US" sz="3200" dirty="0" smtClean="0">
                <a:latin typeface="Curlz MT" pitchFamily="82" charset="0"/>
              </a:rPr>
            </a:br>
            <a:r>
              <a:rPr lang="en-US" sz="3200" dirty="0" smtClean="0">
                <a:latin typeface="Curlz MT" pitchFamily="82" charset="0"/>
              </a:rPr>
              <a:t/>
            </a:r>
            <a:br>
              <a:rPr lang="en-US" sz="3200" dirty="0" smtClean="0">
                <a:latin typeface="Curlz MT" pitchFamily="82" charset="0"/>
              </a:rPr>
            </a:br>
            <a:r>
              <a:rPr lang="en-US" sz="3200" dirty="0" smtClean="0">
                <a:latin typeface="Curlz MT" pitchFamily="82" charset="0"/>
              </a:rPr>
              <a:t>X</a:t>
            </a:r>
            <a:r>
              <a:rPr lang="en-US" sz="3200" baseline="30000" dirty="0" smtClean="0">
                <a:latin typeface="Curlz MT" pitchFamily="82" charset="0"/>
              </a:rPr>
              <a:t>2 =          </a:t>
            </a:r>
            <a:r>
              <a:rPr lang="en-US" sz="3200" dirty="0" smtClean="0">
                <a:latin typeface="+mj-lt"/>
              </a:rPr>
              <a:t>(</a:t>
            </a:r>
            <a:r>
              <a:rPr lang="en-US" sz="3200" u="sng" dirty="0" smtClean="0">
                <a:latin typeface="+mj-lt"/>
              </a:rPr>
              <a:t>33 – 30.233</a:t>
            </a:r>
            <a:r>
              <a:rPr lang="en-US" sz="3200" dirty="0" smtClean="0">
                <a:latin typeface="+mj-lt"/>
              </a:rPr>
              <a:t>)</a:t>
            </a:r>
            <a:r>
              <a:rPr lang="en-US" sz="3200" baseline="30000" dirty="0" smtClean="0">
                <a:latin typeface="+mj-lt"/>
              </a:rPr>
              <a:t>2  </a:t>
            </a:r>
            <a:br>
              <a:rPr lang="en-US" sz="3200" baseline="30000" dirty="0" smtClean="0">
                <a:latin typeface="+mj-lt"/>
              </a:rPr>
            </a:br>
            <a:r>
              <a:rPr lang="en-US" sz="3200" baseline="30000" dirty="0" smtClean="0">
                <a:latin typeface="+mj-lt"/>
              </a:rPr>
              <a:t>                                  </a:t>
            </a:r>
            <a:r>
              <a:rPr lang="en-US" sz="3200" dirty="0" smtClean="0">
                <a:latin typeface="+mj-lt"/>
              </a:rPr>
              <a:t>30.233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 smtClean="0">
                <a:latin typeface="Curlz MT" pitchFamily="82" charset="0"/>
              </a:rPr>
              <a:t>X</a:t>
            </a:r>
            <a:r>
              <a:rPr lang="en-US" sz="3200" baseline="30000" dirty="0" smtClean="0">
                <a:latin typeface="Curlz MT" pitchFamily="82" charset="0"/>
              </a:rPr>
              <a:t>2 </a:t>
            </a:r>
            <a:r>
              <a:rPr lang="en-US" sz="3200" dirty="0" smtClean="0">
                <a:latin typeface="+mj-lt"/>
              </a:rPr>
              <a:t>= 1.647</a:t>
            </a:r>
            <a:br>
              <a:rPr lang="en-US" sz="3200" dirty="0" smtClean="0">
                <a:latin typeface="+mj-lt"/>
              </a:rPr>
            </a:br>
            <a:r>
              <a:rPr lang="en-US" sz="3200" dirty="0" smtClean="0">
                <a:latin typeface="+mj-lt"/>
              </a:rPr>
              <a:t>P(</a:t>
            </a:r>
            <a:r>
              <a:rPr lang="en-US" sz="3200" dirty="0" smtClean="0">
                <a:latin typeface="Curlz MT" pitchFamily="82" charset="0"/>
              </a:rPr>
              <a:t>X</a:t>
            </a:r>
            <a:r>
              <a:rPr lang="en-US" sz="3200" baseline="30000" dirty="0" smtClean="0">
                <a:latin typeface="Curlz MT" pitchFamily="82" charset="0"/>
              </a:rPr>
              <a:t>2 </a:t>
            </a:r>
            <a:r>
              <a:rPr lang="en-US" sz="3200" dirty="0" smtClean="0">
                <a:latin typeface="Calibri" pitchFamily="34" charset="0"/>
              </a:rPr>
              <a:t>&gt; .511    df = 1) = .474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 smtClean="0">
                <a:latin typeface="Calibri" pitchFamily="34" charset="0"/>
              </a:rPr>
              <a:t>    </a:t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200" b="1" u="sng" dirty="0" smtClean="0">
                <a:latin typeface="Calibri" pitchFamily="34" charset="0"/>
              </a:rPr>
              <a:t>CONCLUSION</a:t>
            </a:r>
            <a:r>
              <a:rPr lang="en-US" sz="3200" dirty="0" smtClean="0">
                <a:latin typeface="Calibri" pitchFamily="34" charset="0"/>
              </a:rPr>
              <a:t/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000" dirty="0" smtClean="0">
                <a:latin typeface="Calibri" pitchFamily="34" charset="0"/>
              </a:rPr>
              <a:t>We fail to reject Ho because a p-value of .474 &gt; </a:t>
            </a:r>
            <a:r>
              <a:rPr lang="el-GR" sz="3000" dirty="0" smtClean="0">
                <a:latin typeface="Calibri" pitchFamily="34" charset="0"/>
              </a:rPr>
              <a:t>α</a:t>
            </a:r>
            <a:r>
              <a:rPr lang="en-US" sz="3000" dirty="0" smtClean="0">
                <a:latin typeface="Calibri" pitchFamily="34" charset="0"/>
              </a:rPr>
              <a:t> = .05. We have sufficient evidence that there is no association between which gender buys something at  Hollister.</a:t>
            </a:r>
          </a:p>
          <a:p>
            <a:pPr marL="342900" indent="-342900">
              <a:spcBef>
                <a:spcPct val="20000"/>
              </a:spcBef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>
              <a:latin typeface="Curlz MT" pitchFamily="8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95400" y="2209800"/>
            <a:ext cx="8382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9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∑</a:t>
            </a:r>
            <a:endParaRPr kumimoji="0" lang="en-US" sz="9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2430959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+</a:t>
            </a:r>
            <a:endParaRPr lang="en-US" sz="4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724400" y="2332037"/>
            <a:ext cx="3200400" cy="2316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3200" u="sng" dirty="0" smtClean="0">
                <a:latin typeface="+mj-lt"/>
              </a:rPr>
              <a:t>(67-69.767)</a:t>
            </a:r>
            <a:r>
              <a:rPr lang="en-US" sz="3200" u="sng" baseline="30000" dirty="0" smtClean="0"/>
              <a:t> </a:t>
            </a:r>
            <a:r>
              <a:rPr lang="en-US" sz="3200" baseline="30000" dirty="0" smtClean="0"/>
              <a:t>2</a:t>
            </a:r>
            <a:br>
              <a:rPr lang="en-US" sz="3200" baseline="30000" dirty="0" smtClean="0"/>
            </a:br>
            <a:r>
              <a:rPr lang="en-US" sz="3200" baseline="30000" dirty="0" smtClean="0"/>
              <a:t>    </a:t>
            </a:r>
            <a:r>
              <a:rPr lang="en-US" sz="3200" dirty="0" smtClean="0"/>
              <a:t>69.767</a:t>
            </a:r>
            <a:endParaRPr lang="en-US" sz="3200" dirty="0" smtClean="0"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>
              <a:latin typeface="Curlz MT" pitchFamily="8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934200" y="2514600"/>
            <a:ext cx="8382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9600" baseline="30000" dirty="0" smtClean="0">
                <a:latin typeface="Curlz MT" pitchFamily="82" charset="0"/>
              </a:rPr>
              <a:t>…</a:t>
            </a:r>
            <a:endParaRPr kumimoji="0" lang="en-US" sz="9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2400300" y="3848100"/>
            <a:ext cx="533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533400" y="0"/>
            <a:ext cx="10515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Chi-Square Test of Association –</a:t>
            </a:r>
            <a:b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GameStop</a:t>
            </a:r>
            <a:b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425476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ASSUMPTIONS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1. 2 SRS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2. All expected counts </a:t>
            </a:r>
            <a:r>
              <a:rPr lang="en-US" sz="2400" u="sng" dirty="0" smtClean="0"/>
              <a:t>&gt;</a:t>
            </a:r>
            <a:r>
              <a:rPr lang="en-US" sz="2400" dirty="0" smtClean="0"/>
              <a:t> 5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1448812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CHECKS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1. Was not an SRS, we counted everyone; but we did the test anyways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2. </a:t>
            </a:r>
            <a:endParaRPr lang="en-US" sz="2400" u="sn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724400" y="3810000"/>
            <a:ext cx="457200" cy="381000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5080179" y="3482125"/>
            <a:ext cx="762000" cy="685800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200" y="4038600"/>
            <a:ext cx="8915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HYPOTHESES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HO: There is NO an association between the gender of someone buying an item at GameStop (independent of one another)</a:t>
            </a:r>
          </a:p>
          <a:p>
            <a:endParaRPr lang="en-US" sz="2400" dirty="0" smtClean="0"/>
          </a:p>
          <a:p>
            <a:r>
              <a:rPr lang="en-US" sz="2400" dirty="0" smtClean="0"/>
              <a:t>HA: There IS AN association between  the gender of someone buying an item at GameStop</a:t>
            </a:r>
            <a:endParaRPr lang="en-US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66800"/>
            <a:ext cx="838200" cy="121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9600" baseline="30000" dirty="0" smtClean="0">
                <a:latin typeface="Curlz MT" pitchFamily="82" charset="0"/>
              </a:rPr>
              <a:t>∑</a:t>
            </a:r>
            <a:endParaRPr lang="en-US" sz="9600" u="sng" dirty="0">
              <a:latin typeface="Curlz MT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533400" y="0"/>
            <a:ext cx="1051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Chi-Square Test of Association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371600"/>
            <a:ext cx="8534400" cy="5715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2 =       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(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observed – expected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</a:t>
            </a:r>
            <a:b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                      </a:t>
            </a:r>
            <a:r>
              <a:rPr lang="en-US" sz="3200" dirty="0" smtClean="0">
                <a:latin typeface="+mj-lt"/>
              </a:rPr>
              <a:t>expected</a:t>
            </a:r>
            <a:r>
              <a:rPr lang="en-US" sz="3200" dirty="0" smtClean="0">
                <a:latin typeface="Curlz MT" pitchFamily="82" charset="0"/>
              </a:rPr>
              <a:t/>
            </a:r>
            <a:br>
              <a:rPr lang="en-US" sz="3200" dirty="0" smtClean="0">
                <a:latin typeface="Curlz MT" pitchFamily="82" charset="0"/>
              </a:rPr>
            </a:br>
            <a:r>
              <a:rPr lang="en-US" sz="3200" dirty="0" smtClean="0">
                <a:latin typeface="Curlz MT" pitchFamily="82" charset="0"/>
              </a:rPr>
              <a:t/>
            </a:r>
            <a:br>
              <a:rPr lang="en-US" sz="3200" dirty="0" smtClean="0">
                <a:latin typeface="Curlz MT" pitchFamily="82" charset="0"/>
              </a:rPr>
            </a:br>
            <a:r>
              <a:rPr lang="en-US" sz="3200" dirty="0" smtClean="0">
                <a:latin typeface="Curlz MT" pitchFamily="82" charset="0"/>
              </a:rPr>
              <a:t>X</a:t>
            </a:r>
            <a:r>
              <a:rPr lang="en-US" sz="3200" baseline="30000" dirty="0" smtClean="0">
                <a:latin typeface="Curlz MT" pitchFamily="82" charset="0"/>
              </a:rPr>
              <a:t>2 =          </a:t>
            </a:r>
            <a:r>
              <a:rPr lang="en-US" sz="3200" dirty="0" smtClean="0">
                <a:latin typeface="+mj-lt"/>
              </a:rPr>
              <a:t>(</a:t>
            </a:r>
            <a:r>
              <a:rPr lang="en-US" sz="3200" u="sng" dirty="0" smtClean="0">
                <a:latin typeface="+mj-lt"/>
              </a:rPr>
              <a:t>35 –34.826</a:t>
            </a:r>
            <a:r>
              <a:rPr lang="en-US" sz="3200" dirty="0" smtClean="0">
                <a:latin typeface="+mj-lt"/>
              </a:rPr>
              <a:t>)</a:t>
            </a:r>
            <a:r>
              <a:rPr lang="en-US" sz="3200" baseline="30000" dirty="0" smtClean="0">
                <a:latin typeface="+mj-lt"/>
              </a:rPr>
              <a:t>2  </a:t>
            </a:r>
            <a:br>
              <a:rPr lang="en-US" sz="3200" baseline="30000" dirty="0" smtClean="0">
                <a:latin typeface="+mj-lt"/>
              </a:rPr>
            </a:br>
            <a:r>
              <a:rPr lang="en-US" sz="3200" baseline="30000" dirty="0" smtClean="0">
                <a:latin typeface="+mj-lt"/>
              </a:rPr>
              <a:t>                                  </a:t>
            </a:r>
            <a:r>
              <a:rPr lang="en-US" sz="3200" dirty="0" smtClean="0">
                <a:latin typeface="+mj-lt"/>
              </a:rPr>
              <a:t>34.826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 smtClean="0">
                <a:latin typeface="Curlz MT" pitchFamily="82" charset="0"/>
              </a:rPr>
              <a:t>X</a:t>
            </a:r>
            <a:r>
              <a:rPr lang="en-US" sz="3200" baseline="30000" dirty="0" smtClean="0">
                <a:latin typeface="Curlz MT" pitchFamily="82" charset="0"/>
              </a:rPr>
              <a:t>2 </a:t>
            </a:r>
            <a:r>
              <a:rPr lang="en-US" sz="3200" dirty="0" smtClean="0">
                <a:latin typeface="+mj-lt"/>
              </a:rPr>
              <a:t>= .003</a:t>
            </a:r>
            <a:br>
              <a:rPr lang="en-US" sz="3200" dirty="0" smtClean="0">
                <a:latin typeface="+mj-lt"/>
              </a:rPr>
            </a:br>
            <a:r>
              <a:rPr lang="en-US" sz="3200" dirty="0" smtClean="0">
                <a:latin typeface="+mj-lt"/>
              </a:rPr>
              <a:t>P(</a:t>
            </a:r>
            <a:r>
              <a:rPr lang="en-US" sz="3200" dirty="0" smtClean="0">
                <a:latin typeface="Curlz MT" pitchFamily="82" charset="0"/>
              </a:rPr>
              <a:t>X</a:t>
            </a:r>
            <a:r>
              <a:rPr lang="en-US" sz="3200" baseline="30000" dirty="0" smtClean="0">
                <a:latin typeface="Curlz MT" pitchFamily="82" charset="0"/>
              </a:rPr>
              <a:t>2 </a:t>
            </a:r>
            <a:r>
              <a:rPr lang="en-US" sz="3200" dirty="0" smtClean="0">
                <a:latin typeface="Calibri" pitchFamily="34" charset="0"/>
              </a:rPr>
              <a:t>&gt; .003    df = 1) = .954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 smtClean="0">
                <a:latin typeface="Calibri" pitchFamily="34" charset="0"/>
              </a:rPr>
              <a:t>    </a:t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200" b="1" u="sng" dirty="0" smtClean="0">
                <a:latin typeface="Calibri" pitchFamily="34" charset="0"/>
              </a:rPr>
              <a:t>CONCLUSION</a:t>
            </a:r>
            <a:r>
              <a:rPr lang="en-US" sz="3200" dirty="0" smtClean="0">
                <a:latin typeface="Calibri" pitchFamily="34" charset="0"/>
              </a:rPr>
              <a:t/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000" dirty="0" smtClean="0">
                <a:latin typeface="Calibri" pitchFamily="34" charset="0"/>
              </a:rPr>
              <a:t>We fail to reject Ho because a p-value of .954 &gt; </a:t>
            </a:r>
            <a:r>
              <a:rPr lang="el-GR" sz="3000" dirty="0" smtClean="0">
                <a:latin typeface="Calibri" pitchFamily="34" charset="0"/>
              </a:rPr>
              <a:t>α</a:t>
            </a:r>
            <a:r>
              <a:rPr lang="en-US" sz="3000" dirty="0" smtClean="0">
                <a:latin typeface="Calibri" pitchFamily="34" charset="0"/>
              </a:rPr>
              <a:t> = .05. We have sufficient evidence that there is no association between the gender of a person who buys something at GameStop.</a:t>
            </a:r>
          </a:p>
          <a:p>
            <a:pPr marL="342900" indent="-342900">
              <a:spcBef>
                <a:spcPct val="20000"/>
              </a:spcBef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>
              <a:latin typeface="Curlz MT" pitchFamily="8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95400" y="2209800"/>
            <a:ext cx="8382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9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∑</a:t>
            </a:r>
            <a:endParaRPr kumimoji="0" lang="en-US" sz="9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2430959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+</a:t>
            </a:r>
            <a:endParaRPr lang="en-US" sz="4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724400" y="2332037"/>
            <a:ext cx="3200400" cy="2316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3200" u="sng" dirty="0" smtClean="0">
                <a:latin typeface="+mj-lt"/>
              </a:rPr>
              <a:t>(90-90.174)</a:t>
            </a:r>
            <a:r>
              <a:rPr lang="en-US" sz="3200" u="sng" baseline="30000" dirty="0" smtClean="0"/>
              <a:t> </a:t>
            </a:r>
            <a:r>
              <a:rPr lang="en-US" sz="3200" baseline="30000" dirty="0" smtClean="0"/>
              <a:t>2</a:t>
            </a:r>
            <a:br>
              <a:rPr lang="en-US" sz="3200" baseline="30000" dirty="0" smtClean="0"/>
            </a:br>
            <a:r>
              <a:rPr lang="en-US" sz="3200" baseline="30000" dirty="0" smtClean="0"/>
              <a:t>    </a:t>
            </a:r>
            <a:r>
              <a:rPr lang="en-US" sz="3200" dirty="0" smtClean="0"/>
              <a:t>90.174</a:t>
            </a:r>
            <a:endParaRPr lang="en-US" sz="3200" dirty="0" smtClean="0"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urlz MT" pitchFamily="82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dirty="0" smtClean="0">
              <a:latin typeface="Curlz MT" pitchFamily="8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934200" y="2514600"/>
            <a:ext cx="8382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9600" baseline="30000" dirty="0" smtClean="0">
                <a:latin typeface="Curlz MT" pitchFamily="82" charset="0"/>
              </a:rPr>
              <a:t>…</a:t>
            </a:r>
            <a:endParaRPr kumimoji="0" lang="en-US" sz="9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urlz MT" pitchFamily="82" charset="0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2400300" y="3924300"/>
            <a:ext cx="533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Assumptions</a:t>
            </a:r>
            <a:r>
              <a:rPr lang="en-US" b="1" dirty="0" smtClean="0"/>
              <a:t>                        </a:t>
            </a:r>
            <a:r>
              <a:rPr lang="en-US" b="1" dirty="0" smtClean="0"/>
              <a:t> </a:t>
            </a:r>
            <a:r>
              <a:rPr lang="en-US" b="1" dirty="0" smtClean="0"/>
              <a:t>   </a:t>
            </a:r>
            <a:r>
              <a:rPr lang="en-US" b="1" u="sng" dirty="0" smtClean="0"/>
              <a:t>Checks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SRS				1.assumed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Normal population		2.n  ≥ 30</a:t>
            </a:r>
          </a:p>
          <a:p>
            <a:pPr marL="514350" indent="-514350">
              <a:buNone/>
            </a:pPr>
            <a:r>
              <a:rPr lang="en-US" dirty="0" smtClean="0"/>
              <a:t>                  Or 			   </a:t>
            </a:r>
          </a:p>
          <a:p>
            <a:pPr marL="514350" indent="-514350">
              <a:buNone/>
            </a:pPr>
            <a:r>
              <a:rPr lang="en-US" dirty="0" smtClean="0"/>
              <a:t>               N≥30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Population ≥ 10n		3. 10n  ≤  Population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533400" y="0"/>
            <a:ext cx="10515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One Proportion Z-Test-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Pac Sun</a:t>
            </a:r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715000" y="2895600"/>
            <a:ext cx="381000" cy="381001"/>
            <a:chOff x="6858000" y="3810000"/>
            <a:chExt cx="381000" cy="381001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6934200" y="3886200"/>
              <a:ext cx="381000" cy="2286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6858000" y="4038601"/>
              <a:ext cx="152400" cy="1524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172200" y="4648200"/>
            <a:ext cx="381000" cy="381001"/>
            <a:chOff x="6858000" y="3810000"/>
            <a:chExt cx="381000" cy="381001"/>
          </a:xfrm>
        </p:grpSpPr>
        <p:cxnSp>
          <p:nvCxnSpPr>
            <p:cNvPr id="11" name="Straight Connector 10"/>
            <p:cNvCxnSpPr/>
            <p:nvPr/>
          </p:nvCxnSpPr>
          <p:spPr>
            <a:xfrm rot="5400000">
              <a:off x="6934200" y="3886200"/>
              <a:ext cx="381000" cy="2286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6858000" y="4038601"/>
              <a:ext cx="152400" cy="1524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533400" y="0"/>
            <a:ext cx="10515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One Proportion Z-Test-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Pac Sun</a:t>
            </a:r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600200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p=0.5</a:t>
            </a:r>
          </a:p>
          <a:p>
            <a:r>
              <a:rPr lang="en-US" sz="2800" dirty="0" smtClean="0"/>
              <a:t>Ha: p≠0.5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28194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Z=                = -0.317  </a:t>
            </a:r>
            <a:endParaRPr lang="en-US" sz="28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066800" y="2714625"/>
          <a:ext cx="1014413" cy="906463"/>
        </p:xfrm>
        <a:graphic>
          <a:graphicData uri="http://schemas.openxmlformats.org/presentationml/2006/ole">
            <p:oleObj spid="_x0000_s1025" name="Equation" r:id="rId3" imgW="710891" imgH="634725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38100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2*P(z&lt;-0.317)= .751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4343400"/>
            <a:ext cx="685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fail to reject Ho because p-value of 0.751 &gt; </a:t>
            </a:r>
            <a:r>
              <a:rPr lang="el-GR" sz="2800" dirty="0" smtClean="0"/>
              <a:t>α</a:t>
            </a:r>
            <a:r>
              <a:rPr lang="en-US" sz="2800" dirty="0" smtClean="0"/>
              <a:t>=0.05</a:t>
            </a:r>
          </a:p>
          <a:p>
            <a:endParaRPr lang="en-US" sz="2800" dirty="0" smtClean="0"/>
          </a:p>
          <a:p>
            <a:r>
              <a:rPr lang="en-US" sz="2800" dirty="0" smtClean="0"/>
              <a:t>We have sufficient evidence that the true percent of males is equal to 50%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Assumptions</a:t>
            </a:r>
            <a:r>
              <a:rPr lang="en-US" b="1" dirty="0" smtClean="0"/>
              <a:t>                        </a:t>
            </a:r>
            <a:r>
              <a:rPr lang="en-US" b="1" dirty="0" smtClean="0"/>
              <a:t> </a:t>
            </a:r>
            <a:r>
              <a:rPr lang="en-US" b="1" dirty="0" smtClean="0"/>
              <a:t>   </a:t>
            </a:r>
            <a:r>
              <a:rPr lang="en-US" b="1" u="sng" dirty="0" smtClean="0"/>
              <a:t>Checks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SRS				1.assumed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Normal population		2.n  ≥ 30</a:t>
            </a:r>
          </a:p>
          <a:p>
            <a:pPr marL="514350" indent="-514350">
              <a:buNone/>
            </a:pPr>
            <a:r>
              <a:rPr lang="en-US" dirty="0" smtClean="0"/>
              <a:t>                  Or 			   </a:t>
            </a:r>
          </a:p>
          <a:p>
            <a:pPr marL="514350" indent="-514350">
              <a:buNone/>
            </a:pPr>
            <a:r>
              <a:rPr lang="en-US" dirty="0" smtClean="0"/>
              <a:t>               N≥30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Population ≥ 10n		3. 10n  ≤  Population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533400" y="0"/>
            <a:ext cx="10515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One Proportion Z-Test-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Hollister</a:t>
            </a:r>
          </a:p>
          <a:p>
            <a:pPr algn="ctr"/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5715000" y="2895600"/>
            <a:ext cx="381000" cy="381001"/>
            <a:chOff x="6858000" y="3810000"/>
            <a:chExt cx="381000" cy="381001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6934200" y="3886200"/>
              <a:ext cx="381000" cy="2286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6858000" y="4038601"/>
              <a:ext cx="152400" cy="1524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9"/>
          <p:cNvGrpSpPr/>
          <p:nvPr/>
        </p:nvGrpSpPr>
        <p:grpSpPr>
          <a:xfrm>
            <a:off x="6172200" y="4648200"/>
            <a:ext cx="381000" cy="381001"/>
            <a:chOff x="6858000" y="3810000"/>
            <a:chExt cx="381000" cy="381001"/>
          </a:xfrm>
        </p:grpSpPr>
        <p:cxnSp>
          <p:nvCxnSpPr>
            <p:cNvPr id="11" name="Straight Connector 10"/>
            <p:cNvCxnSpPr/>
            <p:nvPr/>
          </p:nvCxnSpPr>
          <p:spPr>
            <a:xfrm rot="5400000">
              <a:off x="6934200" y="3886200"/>
              <a:ext cx="381000" cy="2286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6858000" y="4038601"/>
              <a:ext cx="152400" cy="1524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533400" y="0"/>
            <a:ext cx="10515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One Proportion Z-Test-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Hollister</a:t>
            </a:r>
          </a:p>
          <a:p>
            <a:pPr algn="ctr"/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600200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p=0.5</a:t>
            </a:r>
          </a:p>
          <a:p>
            <a:r>
              <a:rPr lang="en-US" sz="2800" dirty="0" smtClean="0"/>
              <a:t>Ha: p&lt;0.5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28194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Z=                =-7.764</a:t>
            </a:r>
            <a:endParaRPr lang="en-US" sz="28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066800" y="2714625"/>
          <a:ext cx="1014413" cy="906463"/>
        </p:xfrm>
        <a:graphic>
          <a:graphicData uri="http://schemas.openxmlformats.org/presentationml/2006/ole">
            <p:oleObj spid="_x0000_s41986" name="Equation" r:id="rId3" imgW="710891" imgH="634725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38100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P(z&lt;-7.764)=8.3*10^-15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343400"/>
            <a:ext cx="685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reject Ho because p-value of</a:t>
            </a:r>
            <a:r>
              <a:rPr lang="en-US" sz="2800" dirty="0" smtClean="0"/>
              <a:t> 8.3*10^-15</a:t>
            </a:r>
            <a:r>
              <a:rPr lang="en-US" sz="2800" dirty="0" smtClean="0"/>
              <a:t>  &lt; </a:t>
            </a:r>
            <a:r>
              <a:rPr lang="el-GR" sz="2800" dirty="0" smtClean="0"/>
              <a:t>α</a:t>
            </a:r>
            <a:r>
              <a:rPr lang="en-US" sz="2800" dirty="0" smtClean="0"/>
              <a:t>=0.5</a:t>
            </a:r>
            <a:endParaRPr lang="en-US" sz="2800" dirty="0" smtClean="0"/>
          </a:p>
          <a:p>
            <a:r>
              <a:rPr lang="en-US" sz="2800" dirty="0" smtClean="0"/>
              <a:t>We have sufficient evidence that the true percent of males who go to Hollister  is less than 50%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Assumptions</a:t>
            </a:r>
            <a:r>
              <a:rPr lang="en-US" b="1" dirty="0" smtClean="0"/>
              <a:t>                        </a:t>
            </a:r>
            <a:r>
              <a:rPr lang="en-US" b="1" dirty="0" smtClean="0"/>
              <a:t> </a:t>
            </a:r>
            <a:r>
              <a:rPr lang="en-US" b="1" dirty="0" smtClean="0"/>
              <a:t>   </a:t>
            </a:r>
            <a:r>
              <a:rPr lang="en-US" b="1" u="sng" dirty="0" smtClean="0"/>
              <a:t>Checks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SRS				1.assumed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Normal population		2.n  ≥ 30</a:t>
            </a:r>
          </a:p>
          <a:p>
            <a:pPr marL="514350" indent="-514350">
              <a:buNone/>
            </a:pPr>
            <a:r>
              <a:rPr lang="en-US" dirty="0" smtClean="0"/>
              <a:t>                  Or 			   </a:t>
            </a:r>
          </a:p>
          <a:p>
            <a:pPr marL="514350" indent="-514350">
              <a:buNone/>
            </a:pPr>
            <a:r>
              <a:rPr lang="en-US" dirty="0" smtClean="0"/>
              <a:t>               N≥30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Population ≥ 10n		3. 10n  ≤  Population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533400" y="0"/>
            <a:ext cx="10515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One Proportion Z-Test-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GameStop</a:t>
            </a:r>
          </a:p>
          <a:p>
            <a:pPr algn="ctr"/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5715000" y="2895600"/>
            <a:ext cx="381000" cy="381001"/>
            <a:chOff x="6858000" y="3810000"/>
            <a:chExt cx="381000" cy="381001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6934200" y="3886200"/>
              <a:ext cx="381000" cy="2286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6858000" y="4038601"/>
              <a:ext cx="152400" cy="1524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9"/>
          <p:cNvGrpSpPr/>
          <p:nvPr/>
        </p:nvGrpSpPr>
        <p:grpSpPr>
          <a:xfrm>
            <a:off x="6172200" y="4648200"/>
            <a:ext cx="381000" cy="381001"/>
            <a:chOff x="6858000" y="3810000"/>
            <a:chExt cx="381000" cy="381001"/>
          </a:xfrm>
        </p:grpSpPr>
        <p:cxnSp>
          <p:nvCxnSpPr>
            <p:cNvPr id="11" name="Straight Connector 10"/>
            <p:cNvCxnSpPr/>
            <p:nvPr/>
          </p:nvCxnSpPr>
          <p:spPr>
            <a:xfrm rot="5400000">
              <a:off x="6934200" y="3886200"/>
              <a:ext cx="381000" cy="2286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6858000" y="4038601"/>
              <a:ext cx="152400" cy="15240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533400" y="0"/>
            <a:ext cx="10515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One Proportion Z-Test-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GameStop</a:t>
            </a:r>
          </a:p>
          <a:p>
            <a:pPr algn="ctr"/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600200"/>
            <a:ext cx="464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p=0.5</a:t>
            </a:r>
          </a:p>
          <a:p>
            <a:r>
              <a:rPr lang="en-US" sz="2800" dirty="0" smtClean="0"/>
              <a:t>Ha: p&gt;0.5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28194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Z=                =3.456  </a:t>
            </a:r>
            <a:endParaRPr lang="en-US" sz="28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066800" y="2714625"/>
          <a:ext cx="1014413" cy="906463"/>
        </p:xfrm>
        <a:graphic>
          <a:graphicData uri="http://schemas.openxmlformats.org/presentationml/2006/ole">
            <p:oleObj spid="_x0000_s43010" name="Equation" r:id="rId3" imgW="710891" imgH="634725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38100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P(z&gt;3.456)=.0003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4343400"/>
            <a:ext cx="685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reject Ho because p-value of .0003 &gt; </a:t>
            </a:r>
            <a:r>
              <a:rPr lang="el-GR" sz="2800" dirty="0" smtClean="0"/>
              <a:t>α</a:t>
            </a:r>
            <a:r>
              <a:rPr lang="en-US" sz="2800" dirty="0" smtClean="0"/>
              <a:t>=0.5</a:t>
            </a:r>
            <a:endParaRPr lang="en-US" sz="2800" dirty="0" smtClean="0"/>
          </a:p>
          <a:p>
            <a:r>
              <a:rPr lang="en-US" sz="2800" dirty="0" smtClean="0"/>
              <a:t>We have sufficient evidence that the true percent of males who go to GameStop is greater than 50%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GameStop</a:t>
            </a:r>
          </a:p>
          <a:p>
            <a:pPr lvl="1"/>
            <a:r>
              <a:rPr lang="en-US" dirty="0" smtClean="0"/>
              <a:t>We found that at the mall more males go into GameStop than females</a:t>
            </a:r>
          </a:p>
          <a:p>
            <a:pPr lvl="1"/>
            <a:r>
              <a:rPr lang="en-US" dirty="0" smtClean="0"/>
              <a:t>However, if a females goes in, she is more likely to buy something </a:t>
            </a:r>
          </a:p>
          <a:p>
            <a:r>
              <a:rPr lang="en-US" dirty="0" smtClean="0"/>
              <a:t>Hollister </a:t>
            </a:r>
          </a:p>
          <a:p>
            <a:pPr lvl="1"/>
            <a:r>
              <a:rPr lang="en-US" dirty="0" smtClean="0"/>
              <a:t>We found that at the mall more </a:t>
            </a:r>
            <a:r>
              <a:rPr lang="en-US" dirty="0" smtClean="0"/>
              <a:t>females </a:t>
            </a:r>
            <a:r>
              <a:rPr lang="en-US" dirty="0" smtClean="0"/>
              <a:t>go into </a:t>
            </a:r>
            <a:r>
              <a:rPr lang="en-US" dirty="0" smtClean="0"/>
              <a:t>Hollister </a:t>
            </a:r>
            <a:r>
              <a:rPr lang="en-US" dirty="0" smtClean="0"/>
              <a:t>than </a:t>
            </a:r>
            <a:r>
              <a:rPr lang="en-US" dirty="0" smtClean="0"/>
              <a:t>males</a:t>
            </a:r>
            <a:endParaRPr lang="en-US" dirty="0" smtClean="0"/>
          </a:p>
          <a:p>
            <a:pPr lvl="1"/>
            <a:r>
              <a:rPr lang="en-US" dirty="0" smtClean="0"/>
              <a:t>However, if a </a:t>
            </a:r>
            <a:r>
              <a:rPr lang="en-US" dirty="0" smtClean="0"/>
              <a:t>male </a:t>
            </a:r>
            <a:r>
              <a:rPr lang="en-US" dirty="0" smtClean="0"/>
              <a:t>goes in, </a:t>
            </a:r>
            <a:r>
              <a:rPr lang="en-US" dirty="0" smtClean="0"/>
              <a:t>he </a:t>
            </a:r>
            <a:r>
              <a:rPr lang="en-US" dirty="0" smtClean="0"/>
              <a:t>is more likely to buy something </a:t>
            </a:r>
          </a:p>
        </p:txBody>
      </p:sp>
      <p:sp>
        <p:nvSpPr>
          <p:cNvPr id="4" name="Rectangle 3"/>
          <p:cNvSpPr/>
          <p:nvPr/>
        </p:nvSpPr>
        <p:spPr>
          <a:xfrm>
            <a:off x="-533400" y="1"/>
            <a:ext cx="10515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Overall Conclusions </a:t>
            </a:r>
          </a:p>
          <a:p>
            <a:pPr algn="ctr"/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8237"/>
            <a:ext cx="8229600" cy="4525963"/>
          </a:xfrm>
        </p:spPr>
        <p:txBody>
          <a:bodyPr/>
          <a:lstStyle/>
          <a:p>
            <a:r>
              <a:rPr lang="en-US" dirty="0" smtClean="0"/>
              <a:t>We wanted to see if certain stores appealed to specific genders</a:t>
            </a:r>
          </a:p>
          <a:p>
            <a:r>
              <a:rPr lang="en-US" dirty="0" smtClean="0"/>
              <a:t>Testing to see if stereotypes were true about certain stores</a:t>
            </a:r>
          </a:p>
          <a:p>
            <a:pPr lvl="1"/>
            <a:r>
              <a:rPr lang="en-US" dirty="0" smtClean="0"/>
              <a:t>Hollister would have more females</a:t>
            </a:r>
          </a:p>
          <a:p>
            <a:pPr lvl="1"/>
            <a:r>
              <a:rPr lang="en-US" dirty="0" smtClean="0"/>
              <a:t>GameStop would have  more males</a:t>
            </a:r>
          </a:p>
          <a:p>
            <a:pPr lvl="1"/>
            <a:r>
              <a:rPr lang="en-US" dirty="0" smtClean="0"/>
              <a:t>Pac Sun would be a neutral store 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8462" y="0"/>
            <a:ext cx="719286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 We Wanted </a:t>
            </a:r>
            <a:b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To Research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Pac Sun</a:t>
            </a:r>
          </a:p>
          <a:p>
            <a:pPr lvl="1"/>
            <a:r>
              <a:rPr lang="en-US" dirty="0" smtClean="0"/>
              <a:t>We found that at the mall </a:t>
            </a:r>
            <a:r>
              <a:rPr lang="en-US" dirty="0" smtClean="0"/>
              <a:t>Pac Sun is a neutral store with about the same number of males and females going in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-533400" y="1"/>
            <a:ext cx="10515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Overall Conclusions </a:t>
            </a:r>
          </a:p>
          <a:p>
            <a:pPr algn="ctr"/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Stores having a sale could lead to more people walking in or buying things</a:t>
            </a:r>
          </a:p>
          <a:p>
            <a:r>
              <a:rPr lang="en-US" dirty="0" smtClean="0"/>
              <a:t>We only went to two different malls at times that suited us</a:t>
            </a:r>
          </a:p>
          <a:p>
            <a:r>
              <a:rPr lang="en-US" dirty="0" smtClean="0"/>
              <a:t>If we missed people walking in or if someone went in twice during the time we observed</a:t>
            </a:r>
          </a:p>
          <a:p>
            <a:r>
              <a:rPr lang="en-US" dirty="0" smtClean="0"/>
              <a:t>We could of missed someone if they were in a group of people that walked out and we miscounted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533400" y="1"/>
            <a:ext cx="10515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Bias and Error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Our conclusions were what we thought would happen</a:t>
            </a:r>
          </a:p>
          <a:p>
            <a:pPr lvl="1"/>
            <a:r>
              <a:rPr lang="en-US" dirty="0" smtClean="0"/>
              <a:t>GameStop is male dominated</a:t>
            </a:r>
          </a:p>
          <a:p>
            <a:pPr lvl="1"/>
            <a:r>
              <a:rPr lang="en-US" dirty="0" smtClean="0"/>
              <a:t>Hollister is female dominated</a:t>
            </a:r>
          </a:p>
          <a:p>
            <a:pPr lvl="1"/>
            <a:r>
              <a:rPr lang="en-US" dirty="0" smtClean="0"/>
              <a:t>Pac Sun is neutral</a:t>
            </a:r>
          </a:p>
          <a:p>
            <a:r>
              <a:rPr lang="en-US" dirty="0" smtClean="0"/>
              <a:t>We loved doing stat outside of school!!!!!</a:t>
            </a:r>
          </a:p>
          <a:p>
            <a:r>
              <a:rPr lang="en-US" dirty="0" smtClean="0"/>
              <a:t>It was a lot of waiting around and taking data but we found ways to entertain ourselves </a:t>
            </a:r>
          </a:p>
          <a:p>
            <a:r>
              <a:rPr lang="en-US" dirty="0" smtClean="0"/>
              <a:t>It was rewarding to get all our results after our hard work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533400" y="1"/>
            <a:ext cx="10515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Personal Opinions 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and Conclusions </a:t>
            </a:r>
          </a:p>
          <a:p>
            <a:pPr algn="ctr"/>
            <a:endParaRPr lang="en-US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5837"/>
            <a:ext cx="8229600" cy="4525963"/>
          </a:xfrm>
        </p:spPr>
        <p:txBody>
          <a:bodyPr/>
          <a:lstStyle/>
          <a:p>
            <a:r>
              <a:rPr lang="en-US" dirty="0" smtClean="0"/>
              <a:t>We wanted to see if males or females are more likely to purchase goods in a store</a:t>
            </a:r>
            <a:br>
              <a:rPr lang="en-US" dirty="0" smtClean="0"/>
            </a:br>
            <a:r>
              <a:rPr lang="en-US" dirty="0" smtClean="0"/>
              <a:t>-We want to find out the overall trend between genders as to who buys more when they enter a store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 think that females are more likely to buy something as opposed to males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8462" y="0"/>
            <a:ext cx="719286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 We Wanted </a:t>
            </a:r>
            <a:b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To Research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34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wanted to see which store is the most popular out of the three observed</a:t>
            </a:r>
          </a:p>
          <a:p>
            <a:pPr lvl="1"/>
            <a:r>
              <a:rPr lang="en-US" dirty="0" smtClean="0"/>
              <a:t>See which store has more people going in and out of it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Between the three, we think that Pac Sun will have the most people because they are advertised as a neutral store, appealing to males and females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8462" y="0"/>
            <a:ext cx="719286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 We Wanted </a:t>
            </a:r>
            <a:b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To Research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are conducting an observational study to collect our data</a:t>
            </a:r>
          </a:p>
          <a:p>
            <a:pPr lvl="1"/>
            <a:r>
              <a:rPr lang="en-US" dirty="0" smtClean="0"/>
              <a:t>We will sit at a distance from each store for ninety minutes</a:t>
            </a:r>
          </a:p>
          <a:p>
            <a:pPr lvl="1"/>
            <a:r>
              <a:rPr lang="en-US" dirty="0" smtClean="0"/>
              <a:t>One person at each store for a ninety minute interval, making observations of gender, whether they purchase something, and how many people visit the store</a:t>
            </a:r>
          </a:p>
          <a:p>
            <a:pPr lvl="1"/>
            <a:r>
              <a:rPr lang="en-US" dirty="0" smtClean="0"/>
              <a:t>We are counting everybody that walks in except for babies and anybody that doesn’t have a choice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72456" y="0"/>
            <a:ext cx="54248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Procedure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ninety minute observational period, we went to the other mall</a:t>
            </a:r>
          </a:p>
          <a:p>
            <a:r>
              <a:rPr lang="en-US" dirty="0" smtClean="0"/>
              <a:t>We changed the store we observed to make sure the results were consistent</a:t>
            </a:r>
          </a:p>
          <a:p>
            <a:r>
              <a:rPr lang="en-US" dirty="0" smtClean="0"/>
              <a:t>Next day did the same thing at each mall, but at different times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661717" y="0"/>
            <a:ext cx="542488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Procedure</a:t>
            </a:r>
            <a:endParaRPr lang="en-US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49868" y="-228600"/>
            <a:ext cx="8601650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MONTGOMERY MALL -  </a:t>
            </a:r>
            <a:b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GAMESTOP</a:t>
            </a:r>
            <a:endParaRPr lang="en-US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12" name="Chart 11"/>
          <p:cNvGraphicFramePr/>
          <p:nvPr/>
        </p:nvGraphicFramePr>
        <p:xfrm>
          <a:off x="0" y="1352549"/>
          <a:ext cx="9143999" cy="5505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WILLOW GROVE MALL-</a:t>
            </a:r>
          </a:p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GAMESTOP</a:t>
            </a:r>
            <a:endParaRPr lang="en-US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0" y="2286001"/>
          <a:ext cx="9144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4419600" y="49530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33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5000" y="44958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12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53200" y="32766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51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33800" y="2819400"/>
            <a:ext cx="5341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27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809</Words>
  <Application>Microsoft Office PowerPoint</Application>
  <PresentationFormat>On-screen Show (4:3)</PresentationFormat>
  <Paragraphs>219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Microsoft Equation 3.0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44</cp:revision>
  <dcterms:created xsi:type="dcterms:W3CDTF">2010-06-04T13:38:13Z</dcterms:created>
  <dcterms:modified xsi:type="dcterms:W3CDTF">2010-06-09T19:33:50Z</dcterms:modified>
</cp:coreProperties>
</file>